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026D8-D0A2-49C9-B44F-0047C19E5FF2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CF059-C948-46A5-8B27-93E2024F5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53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A7B7224-8BB1-4AAF-B04C-952DA423A521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648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C145-8E35-46B9-9E74-CDAC3643CC51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0308-8AC4-4666-B231-C11454B7F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1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C145-8E35-46B9-9E74-CDAC3643CC51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0308-8AC4-4666-B231-C11454B7F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45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C145-8E35-46B9-9E74-CDAC3643CC51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0308-8AC4-4666-B231-C11454B7F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23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4C6B0-5E99-41D6-B132-40CCEBBF5D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55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C145-8E35-46B9-9E74-CDAC3643CC51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0308-8AC4-4666-B231-C11454B7F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09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C145-8E35-46B9-9E74-CDAC3643CC51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0308-8AC4-4666-B231-C11454B7F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4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C145-8E35-46B9-9E74-CDAC3643CC51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0308-8AC4-4666-B231-C11454B7F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526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C145-8E35-46B9-9E74-CDAC3643CC51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0308-8AC4-4666-B231-C11454B7F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386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C145-8E35-46B9-9E74-CDAC3643CC51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0308-8AC4-4666-B231-C11454B7F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21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C145-8E35-46B9-9E74-CDAC3643CC51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0308-8AC4-4666-B231-C11454B7F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28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C145-8E35-46B9-9E74-CDAC3643CC51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0308-8AC4-4666-B231-C11454B7F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0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C145-8E35-46B9-9E74-CDAC3643CC51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0308-8AC4-4666-B231-C11454B7F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09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1C145-8E35-46B9-9E74-CDAC3643CC51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20308-8AC4-4666-B231-C11454B7F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50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0" y="2568576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6600" b="1" dirty="0">
                <a:solidFill>
                  <a:srgbClr val="B80000"/>
                </a:solidFill>
                <a:latin typeface="+mn-lt"/>
              </a:rPr>
              <a:t>The Mole Concept</a:t>
            </a:r>
          </a:p>
        </p:txBody>
      </p:sp>
    </p:spTree>
    <p:extLst>
      <p:ext uri="{BB962C8B-B14F-4D97-AF65-F5344CB8AC3E}">
        <p14:creationId xmlns:p14="http://schemas.microsoft.com/office/powerpoint/2010/main" val="2467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98438"/>
            <a:ext cx="8229600" cy="842962"/>
          </a:xfrm>
          <a:ln w="12700"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solidFill>
                  <a:schemeClr val="tx1"/>
                </a:solidFill>
                <a:latin typeface="+mn-lt"/>
              </a:rPr>
              <a:t>Mole into g Calculations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89100" y="1214438"/>
            <a:ext cx="8775700" cy="3890962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Use the molar mass of a compound to convert between grams of a substance and moles or particles of a substance.</a:t>
            </a:r>
          </a:p>
          <a:p>
            <a:pPr lvl="1" algn="ctr" eaLnBrk="1" hangingPunct="1">
              <a:spcBef>
                <a:spcPct val="50000"/>
              </a:spcBef>
              <a:buFontTx/>
              <a:buNone/>
            </a:pPr>
            <a:r>
              <a:rPr lang="en-US" altLang="en-US" smtClean="0"/>
              <a:t>6.02 </a:t>
            </a:r>
            <a:r>
              <a:rPr lang="en-US" altLang="en-US" smtClean="0">
                <a:cs typeface="Times New Roman" panose="02020603050405020304" pitchFamily="18" charset="0"/>
              </a:rPr>
              <a:t>×</a:t>
            </a:r>
            <a:r>
              <a:rPr lang="en-US" altLang="en-US" smtClean="0"/>
              <a:t> 10</a:t>
            </a:r>
            <a:r>
              <a:rPr lang="en-US" altLang="en-US" baseline="30000" smtClean="0"/>
              <a:t>23</a:t>
            </a:r>
            <a:r>
              <a:rPr lang="en-US" altLang="en-US" smtClean="0"/>
              <a:t> particles = </a:t>
            </a:r>
            <a:r>
              <a:rPr lang="en-US" altLang="en-US" b="1" smtClean="0"/>
              <a:t>1 mol</a:t>
            </a:r>
            <a:r>
              <a:rPr lang="en-US" altLang="en-US" smtClean="0"/>
              <a:t> = molar mass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To convert particles to mass, first convert particles to moles and then convert moles to mass.</a:t>
            </a:r>
          </a:p>
        </p:txBody>
      </p:sp>
    </p:spTree>
    <p:extLst>
      <p:ext uri="{BB962C8B-B14F-4D97-AF65-F5344CB8AC3E}">
        <p14:creationId xmlns:p14="http://schemas.microsoft.com/office/powerpoint/2010/main" val="138508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3838"/>
            <a:ext cx="8229600" cy="842962"/>
          </a:xfrm>
          <a:ln w="12700"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solidFill>
                  <a:schemeClr val="tx1"/>
                </a:solidFill>
                <a:latin typeface="+mn-lt"/>
              </a:rPr>
              <a:t>Mass-Mole Calculations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89100" y="1214438"/>
            <a:ext cx="8775700" cy="3128962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What is the mass of 1.33 moles of titanium (Ti)?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Want grams, have 1.33 moles of titanium.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Use the molar mass of Ti: 1 mol Ti = 47.88 g Ti</a:t>
            </a:r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2478088" y="4845051"/>
            <a:ext cx="6997700" cy="1103313"/>
            <a:chOff x="276" y="2250"/>
            <a:chExt cx="4408" cy="695"/>
          </a:xfrm>
        </p:grpSpPr>
        <p:sp>
          <p:nvSpPr>
            <p:cNvPr id="19461" name="Text Box 5"/>
            <p:cNvSpPr txBox="1">
              <a:spLocks noChangeArrowheads="1"/>
            </p:cNvSpPr>
            <p:nvPr/>
          </p:nvSpPr>
          <p:spPr bwMode="auto">
            <a:xfrm>
              <a:off x="3258" y="2432"/>
              <a:ext cx="142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altLang="en-US" sz="3200" dirty="0">
                  <a:cs typeface="Arial" charset="0"/>
                </a:rPr>
                <a:t>= 63.7 g </a:t>
              </a:r>
              <a:r>
                <a:rPr lang="en-US" altLang="en-US" sz="3200" dirty="0" err="1">
                  <a:cs typeface="Arial" charset="0"/>
                </a:rPr>
                <a:t>Ti</a:t>
              </a:r>
              <a:endParaRPr lang="en-US" altLang="en-US" sz="3200" dirty="0">
                <a:cs typeface="Arial" charset="0"/>
              </a:endParaRPr>
            </a:p>
          </p:txBody>
        </p:sp>
        <p:grpSp>
          <p:nvGrpSpPr>
            <p:cNvPr id="14342" name="Group 6"/>
            <p:cNvGrpSpPr>
              <a:grpSpLocks/>
            </p:cNvGrpSpPr>
            <p:nvPr/>
          </p:nvGrpSpPr>
          <p:grpSpPr bwMode="auto">
            <a:xfrm>
              <a:off x="276" y="2417"/>
              <a:ext cx="1620" cy="368"/>
              <a:chOff x="276" y="2417"/>
              <a:chExt cx="1620" cy="368"/>
            </a:xfrm>
          </p:grpSpPr>
          <p:sp>
            <p:nvSpPr>
              <p:cNvPr id="19463" name="Text Box 7"/>
              <p:cNvSpPr txBox="1">
                <a:spLocks noChangeArrowheads="1"/>
              </p:cNvSpPr>
              <p:nvPr/>
            </p:nvSpPr>
            <p:spPr bwMode="auto">
              <a:xfrm>
                <a:off x="276" y="2417"/>
                <a:ext cx="1620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altLang="en-US" sz="3200" dirty="0">
                    <a:cs typeface="Arial" charset="0"/>
                  </a:rPr>
                  <a:t>1.33 mole </a:t>
                </a:r>
                <a:r>
                  <a:rPr lang="en-US" altLang="en-US" sz="3200" dirty="0" err="1">
                    <a:cs typeface="Arial" charset="0"/>
                  </a:rPr>
                  <a:t>Ti</a:t>
                </a:r>
                <a:r>
                  <a:rPr lang="en-US" altLang="en-US" sz="3200" dirty="0">
                    <a:cs typeface="Arial" charset="0"/>
                  </a:rPr>
                  <a:t> </a:t>
                </a:r>
                <a:r>
                  <a:rPr lang="en-US" altLang="en-US" sz="3200" dirty="0">
                    <a:latin typeface="Times New Roman" pitchFamily="18" charset="0"/>
                    <a:cs typeface="Arial" charset="0"/>
                  </a:rPr>
                  <a:t>×</a:t>
                </a:r>
              </a:p>
            </p:txBody>
          </p:sp>
          <p:sp>
            <p:nvSpPr>
              <p:cNvPr id="14349" name="Line 8"/>
              <p:cNvSpPr>
                <a:spLocks noChangeShapeType="1"/>
              </p:cNvSpPr>
              <p:nvPr/>
            </p:nvSpPr>
            <p:spPr bwMode="auto">
              <a:xfrm flipV="1">
                <a:off x="822" y="2536"/>
                <a:ext cx="845" cy="146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43" name="Group 9"/>
            <p:cNvGrpSpPr>
              <a:grpSpLocks/>
            </p:cNvGrpSpPr>
            <p:nvPr/>
          </p:nvGrpSpPr>
          <p:grpSpPr bwMode="auto">
            <a:xfrm>
              <a:off x="1990" y="2250"/>
              <a:ext cx="1193" cy="695"/>
              <a:chOff x="1970" y="2250"/>
              <a:chExt cx="1193" cy="695"/>
            </a:xfrm>
          </p:grpSpPr>
          <p:sp>
            <p:nvSpPr>
              <p:cNvPr id="19466" name="Text Box 10"/>
              <p:cNvSpPr txBox="1">
                <a:spLocks noChangeArrowheads="1"/>
              </p:cNvSpPr>
              <p:nvPr/>
            </p:nvSpPr>
            <p:spPr bwMode="auto">
              <a:xfrm>
                <a:off x="1970" y="2250"/>
                <a:ext cx="1132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altLang="en-US" sz="3200" dirty="0">
                    <a:cs typeface="Arial" charset="0"/>
                  </a:rPr>
                  <a:t>47.88 g </a:t>
                </a:r>
                <a:r>
                  <a:rPr lang="en-US" altLang="en-US" sz="3200" dirty="0" err="1">
                    <a:cs typeface="Arial" charset="0"/>
                  </a:rPr>
                  <a:t>Ti</a:t>
                </a:r>
                <a:endParaRPr lang="en-US" altLang="en-US" sz="3200" dirty="0">
                  <a:cs typeface="Arial" charset="0"/>
                </a:endParaRPr>
              </a:p>
            </p:txBody>
          </p:sp>
          <p:sp>
            <p:nvSpPr>
              <p:cNvPr id="19467" name="Text Box 11"/>
              <p:cNvSpPr txBox="1">
                <a:spLocks noChangeArrowheads="1"/>
              </p:cNvSpPr>
              <p:nvPr/>
            </p:nvSpPr>
            <p:spPr bwMode="auto">
              <a:xfrm>
                <a:off x="2002" y="2577"/>
                <a:ext cx="1082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altLang="en-US" sz="3200" dirty="0">
                    <a:cs typeface="Arial" charset="0"/>
                  </a:rPr>
                  <a:t>1 mole </a:t>
                </a:r>
                <a:r>
                  <a:rPr lang="en-US" altLang="en-US" sz="3200" dirty="0" err="1">
                    <a:cs typeface="Arial" charset="0"/>
                  </a:rPr>
                  <a:t>Ti</a:t>
                </a:r>
                <a:endParaRPr lang="en-US" altLang="en-US" sz="3200" dirty="0">
                  <a:cs typeface="Arial" charset="0"/>
                </a:endParaRPr>
              </a:p>
            </p:txBody>
          </p:sp>
          <p:sp>
            <p:nvSpPr>
              <p:cNvPr id="14346" name="Line 12"/>
              <p:cNvSpPr>
                <a:spLocks noChangeShapeType="1"/>
              </p:cNvSpPr>
              <p:nvPr/>
            </p:nvSpPr>
            <p:spPr bwMode="auto">
              <a:xfrm flipV="1">
                <a:off x="1995" y="2616"/>
                <a:ext cx="1168" cy="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7" name="Line 13"/>
              <p:cNvSpPr>
                <a:spLocks noChangeShapeType="1"/>
              </p:cNvSpPr>
              <p:nvPr/>
            </p:nvSpPr>
            <p:spPr bwMode="auto">
              <a:xfrm flipV="1">
                <a:off x="2285" y="2700"/>
                <a:ext cx="719" cy="162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4384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89100" y="1214438"/>
            <a:ext cx="8775700" cy="3014662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What is the mass of 2.55 </a:t>
            </a:r>
            <a:r>
              <a:rPr lang="en-US" altLang="en-US" smtClean="0">
                <a:cs typeface="Times New Roman" panose="02020603050405020304" pitchFamily="18" charset="0"/>
              </a:rPr>
              <a:t>×</a:t>
            </a:r>
            <a:r>
              <a:rPr lang="en-US" altLang="en-US" smtClean="0"/>
              <a:t> 10</a:t>
            </a:r>
            <a:r>
              <a:rPr lang="en-US" altLang="en-US" baseline="30000" smtClean="0"/>
              <a:t>23</a:t>
            </a:r>
            <a:r>
              <a:rPr lang="en-US" altLang="en-US" smtClean="0"/>
              <a:t> atoms of lead?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We want grams, we have atoms of lead.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Use Avogadro’s number and the molar mass of Pb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840288" y="5588001"/>
            <a:ext cx="217011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600" dirty="0">
                <a:cs typeface="Arial" charset="0"/>
              </a:rPr>
              <a:t>= 87.8 g </a:t>
            </a:r>
            <a:r>
              <a:rPr lang="en-US" altLang="en-US" sz="2600" dirty="0" err="1">
                <a:cs typeface="Arial" charset="0"/>
              </a:rPr>
              <a:t>Pb</a:t>
            </a:r>
            <a:endParaRPr lang="en-US" altLang="en-US" sz="2600" dirty="0">
              <a:cs typeface="Arial" charset="0"/>
            </a:endParaRPr>
          </a:p>
        </p:txBody>
      </p:sp>
      <p:grpSp>
        <p:nvGrpSpPr>
          <p:cNvPr id="20485" name="Group 5"/>
          <p:cNvGrpSpPr>
            <a:grpSpLocks/>
          </p:cNvGrpSpPr>
          <p:nvPr/>
        </p:nvGrpSpPr>
        <p:grpSpPr bwMode="auto">
          <a:xfrm>
            <a:off x="1752601" y="4187825"/>
            <a:ext cx="8378047" cy="996950"/>
            <a:chOff x="284" y="2312"/>
            <a:chExt cx="4972" cy="628"/>
          </a:xfrm>
        </p:grpSpPr>
        <p:sp>
          <p:nvSpPr>
            <p:cNvPr id="20486" name="Text Box 6"/>
            <p:cNvSpPr txBox="1">
              <a:spLocks noChangeArrowheads="1"/>
            </p:cNvSpPr>
            <p:nvPr/>
          </p:nvSpPr>
          <p:spPr bwMode="auto">
            <a:xfrm>
              <a:off x="284" y="2471"/>
              <a:ext cx="1949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2600" dirty="0">
                  <a:cs typeface="Arial" charset="0"/>
                </a:rPr>
                <a:t>2.55 × 10</a:t>
              </a:r>
              <a:r>
                <a:rPr lang="en-US" altLang="en-US" sz="2600" baseline="30000" dirty="0">
                  <a:cs typeface="Arial" charset="0"/>
                </a:rPr>
                <a:t>23</a:t>
              </a:r>
              <a:r>
                <a:rPr lang="en-US" altLang="en-US" sz="2600" dirty="0">
                  <a:cs typeface="Arial" charset="0"/>
                </a:rPr>
                <a:t> atoms </a:t>
              </a:r>
              <a:r>
                <a:rPr lang="en-US" altLang="en-US" sz="2600" dirty="0" err="1">
                  <a:cs typeface="Arial" charset="0"/>
                </a:rPr>
                <a:t>Pb</a:t>
              </a:r>
              <a:r>
                <a:rPr lang="en-US" altLang="en-US" sz="2600" dirty="0">
                  <a:cs typeface="Arial" charset="0"/>
                </a:rPr>
                <a:t> </a:t>
              </a:r>
              <a:r>
                <a:rPr lang="en-US" altLang="en-US" sz="2600" dirty="0">
                  <a:latin typeface="Times New Roman" pitchFamily="18" charset="0"/>
                  <a:cs typeface="Arial" charset="0"/>
                </a:rPr>
                <a:t>×</a:t>
              </a:r>
            </a:p>
          </p:txBody>
        </p:sp>
        <p:sp>
          <p:nvSpPr>
            <p:cNvPr id="20487" name="Text Box 7"/>
            <p:cNvSpPr txBox="1">
              <a:spLocks noChangeArrowheads="1"/>
            </p:cNvSpPr>
            <p:nvPr/>
          </p:nvSpPr>
          <p:spPr bwMode="auto">
            <a:xfrm>
              <a:off x="2731" y="2312"/>
              <a:ext cx="813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2600" dirty="0">
                  <a:cs typeface="Arial" charset="0"/>
                </a:rPr>
                <a:t>1 </a:t>
              </a:r>
              <a:r>
                <a:rPr lang="en-US" altLang="en-US" sz="2600" dirty="0" err="1">
                  <a:cs typeface="Arial" charset="0"/>
                </a:rPr>
                <a:t>mol</a:t>
              </a:r>
              <a:r>
                <a:rPr lang="en-US" altLang="en-US" sz="2600" dirty="0">
                  <a:cs typeface="Arial" charset="0"/>
                </a:rPr>
                <a:t> </a:t>
              </a:r>
              <a:r>
                <a:rPr lang="en-US" altLang="en-US" sz="2600" dirty="0" err="1">
                  <a:cs typeface="Arial" charset="0"/>
                </a:rPr>
                <a:t>Pb</a:t>
              </a:r>
              <a:endParaRPr lang="en-US" altLang="en-US" sz="2600" dirty="0">
                <a:cs typeface="Arial" charset="0"/>
              </a:endParaRPr>
            </a:p>
          </p:txBody>
        </p:sp>
        <p:sp>
          <p:nvSpPr>
            <p:cNvPr id="20488" name="Text Box 8"/>
            <p:cNvSpPr txBox="1">
              <a:spLocks noChangeArrowheads="1"/>
            </p:cNvSpPr>
            <p:nvPr/>
          </p:nvSpPr>
          <p:spPr bwMode="auto">
            <a:xfrm>
              <a:off x="2317" y="2630"/>
              <a:ext cx="1696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2600" dirty="0">
                  <a:cs typeface="Arial" charset="0"/>
                </a:rPr>
                <a:t>6.02</a:t>
              </a:r>
              <a:r>
                <a:rPr lang="en-US" altLang="en-US" sz="2600" dirty="0">
                  <a:cs typeface="Times New Roman" pitchFamily="18" charset="0"/>
                </a:rPr>
                <a:t>×</a:t>
              </a:r>
              <a:r>
                <a:rPr lang="en-US" altLang="en-US" sz="2600" dirty="0">
                  <a:cs typeface="Arial" charset="0"/>
                </a:rPr>
                <a:t>10</a:t>
              </a:r>
              <a:r>
                <a:rPr lang="en-US" altLang="en-US" sz="2600" baseline="30000" dirty="0">
                  <a:cs typeface="Arial" charset="0"/>
                </a:rPr>
                <a:t>23</a:t>
              </a:r>
              <a:r>
                <a:rPr lang="en-US" altLang="en-US" sz="2600" dirty="0">
                  <a:cs typeface="Arial" charset="0"/>
                </a:rPr>
                <a:t> atoms </a:t>
              </a:r>
              <a:r>
                <a:rPr lang="en-US" altLang="en-US" sz="2600" dirty="0" err="1">
                  <a:cs typeface="Arial" charset="0"/>
                </a:rPr>
                <a:t>Pb</a:t>
              </a:r>
              <a:endParaRPr lang="en-US" altLang="en-US" sz="2600" dirty="0">
                <a:cs typeface="Arial" charset="0"/>
              </a:endParaRPr>
            </a:p>
          </p:txBody>
        </p:sp>
        <p:sp>
          <p:nvSpPr>
            <p:cNvPr id="15369" name="Line 9"/>
            <p:cNvSpPr>
              <a:spLocks noChangeShapeType="1"/>
            </p:cNvSpPr>
            <p:nvPr/>
          </p:nvSpPr>
          <p:spPr bwMode="auto">
            <a:xfrm>
              <a:off x="2368" y="2645"/>
              <a:ext cx="1535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0" name="Text Box 10"/>
            <p:cNvSpPr txBox="1">
              <a:spLocks noChangeArrowheads="1"/>
            </p:cNvSpPr>
            <p:nvPr/>
          </p:nvSpPr>
          <p:spPr bwMode="auto">
            <a:xfrm>
              <a:off x="4308" y="2338"/>
              <a:ext cx="948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2600" dirty="0">
                  <a:cs typeface="Arial" charset="0"/>
                </a:rPr>
                <a:t>207.2 g </a:t>
              </a:r>
              <a:r>
                <a:rPr lang="en-US" altLang="en-US" sz="2600" dirty="0" err="1">
                  <a:cs typeface="Arial" charset="0"/>
                </a:rPr>
                <a:t>Pb</a:t>
              </a:r>
              <a:endParaRPr lang="en-US" altLang="en-US" sz="2600" dirty="0">
                <a:cs typeface="Arial" charset="0"/>
              </a:endParaRPr>
            </a:p>
          </p:txBody>
        </p:sp>
        <p:sp>
          <p:nvSpPr>
            <p:cNvPr id="20491" name="Text Box 11"/>
            <p:cNvSpPr txBox="1">
              <a:spLocks noChangeArrowheads="1"/>
            </p:cNvSpPr>
            <p:nvPr/>
          </p:nvSpPr>
          <p:spPr bwMode="auto">
            <a:xfrm>
              <a:off x="4332" y="2606"/>
              <a:ext cx="911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2600" dirty="0">
                  <a:cs typeface="Arial" charset="0"/>
                </a:rPr>
                <a:t>1 mole </a:t>
              </a:r>
              <a:r>
                <a:rPr lang="en-US" altLang="en-US" sz="2600" dirty="0" err="1">
                  <a:cs typeface="Arial" charset="0"/>
                </a:rPr>
                <a:t>Pb</a:t>
              </a:r>
              <a:endParaRPr lang="en-US" altLang="en-US" sz="2600" dirty="0">
                <a:cs typeface="Arial" charset="0"/>
              </a:endParaRPr>
            </a:p>
          </p:txBody>
        </p:sp>
        <p:sp>
          <p:nvSpPr>
            <p:cNvPr id="15372" name="Line 12"/>
            <p:cNvSpPr>
              <a:spLocks noChangeShapeType="1"/>
            </p:cNvSpPr>
            <p:nvPr/>
          </p:nvSpPr>
          <p:spPr bwMode="auto">
            <a:xfrm flipV="1">
              <a:off x="4363" y="2649"/>
              <a:ext cx="834" cy="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Rectangle 13"/>
            <p:cNvSpPr>
              <a:spLocks noChangeArrowheads="1"/>
            </p:cNvSpPr>
            <p:nvPr/>
          </p:nvSpPr>
          <p:spPr bwMode="auto">
            <a:xfrm>
              <a:off x="4077" y="2471"/>
              <a:ext cx="233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600">
                  <a:latin typeface="Times New Roman" panose="02020603050405020304" pitchFamily="18" charset="0"/>
                </a:rPr>
                <a:t>×</a:t>
              </a:r>
            </a:p>
          </p:txBody>
        </p:sp>
        <p:sp>
          <p:nvSpPr>
            <p:cNvPr id="15374" name="Line 14"/>
            <p:cNvSpPr>
              <a:spLocks noChangeShapeType="1"/>
            </p:cNvSpPr>
            <p:nvPr/>
          </p:nvSpPr>
          <p:spPr bwMode="auto">
            <a:xfrm flipV="1">
              <a:off x="1372" y="2546"/>
              <a:ext cx="719" cy="16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Line 15"/>
            <p:cNvSpPr>
              <a:spLocks noChangeShapeType="1"/>
            </p:cNvSpPr>
            <p:nvPr/>
          </p:nvSpPr>
          <p:spPr bwMode="auto">
            <a:xfrm flipV="1">
              <a:off x="3296" y="2723"/>
              <a:ext cx="719" cy="16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Line 16"/>
            <p:cNvSpPr>
              <a:spLocks noChangeShapeType="1"/>
            </p:cNvSpPr>
            <p:nvPr/>
          </p:nvSpPr>
          <p:spPr bwMode="auto">
            <a:xfrm>
              <a:off x="2966" y="2389"/>
              <a:ext cx="611" cy="140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Line 17"/>
            <p:cNvSpPr>
              <a:spLocks noChangeShapeType="1"/>
            </p:cNvSpPr>
            <p:nvPr/>
          </p:nvSpPr>
          <p:spPr bwMode="auto">
            <a:xfrm>
              <a:off x="4548" y="2736"/>
              <a:ext cx="677" cy="73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98438"/>
            <a:ext cx="8229600" cy="842962"/>
          </a:xfrm>
          <a:ln w="12700"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solidFill>
                  <a:schemeClr val="tx1"/>
                </a:solidFill>
                <a:latin typeface="+mn-lt"/>
              </a:rPr>
              <a:t>Mass-Mole Calculations</a:t>
            </a:r>
          </a:p>
        </p:txBody>
      </p:sp>
    </p:spTree>
    <p:extLst>
      <p:ext uri="{BB962C8B-B14F-4D97-AF65-F5344CB8AC3E}">
        <p14:creationId xmlns:p14="http://schemas.microsoft.com/office/powerpoint/2010/main" val="369024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89100" y="1149350"/>
            <a:ext cx="8978900" cy="272415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How many O</a:t>
            </a:r>
            <a:r>
              <a:rPr lang="en-US" altLang="en-US" baseline="-25000" smtClean="0"/>
              <a:t>2</a:t>
            </a:r>
            <a:r>
              <a:rPr lang="en-US" altLang="en-US" smtClean="0"/>
              <a:t> molecules are present in 0.470 g of oxygen gas?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We want molecules O</a:t>
            </a:r>
            <a:r>
              <a:rPr lang="en-US" altLang="en-US" baseline="-25000" smtClean="0"/>
              <a:t>2</a:t>
            </a:r>
            <a:r>
              <a:rPr lang="en-US" altLang="en-US" smtClean="0"/>
              <a:t>, we have grams O</a:t>
            </a:r>
            <a:r>
              <a:rPr lang="en-US" altLang="en-US" baseline="-25000" smtClean="0"/>
              <a:t>2</a:t>
            </a:r>
            <a:r>
              <a:rPr lang="en-US" altLang="en-US" smtClean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Use Avogadro’s number and the molar mass of O</a:t>
            </a:r>
            <a:r>
              <a:rPr lang="en-US" altLang="en-US" baseline="-25000" smtClean="0"/>
              <a:t>2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854450" y="5400676"/>
            <a:ext cx="353654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600" dirty="0">
                <a:cs typeface="Arial" charset="0"/>
              </a:rPr>
              <a:t>8.84 × 10</a:t>
            </a:r>
            <a:r>
              <a:rPr lang="en-US" altLang="en-US" sz="2600" baseline="30000" dirty="0">
                <a:cs typeface="Arial" charset="0"/>
              </a:rPr>
              <a:t>21</a:t>
            </a:r>
            <a:r>
              <a:rPr lang="en-US" altLang="en-US" sz="2600" dirty="0">
                <a:cs typeface="Arial" charset="0"/>
              </a:rPr>
              <a:t> molecules O</a:t>
            </a:r>
            <a:r>
              <a:rPr lang="en-US" altLang="en-US" sz="2600" baseline="-25000" dirty="0">
                <a:cs typeface="Arial" charset="0"/>
              </a:rPr>
              <a:t>2</a:t>
            </a:r>
          </a:p>
        </p:txBody>
      </p:sp>
      <p:grpSp>
        <p:nvGrpSpPr>
          <p:cNvPr id="21509" name="Group 5"/>
          <p:cNvGrpSpPr>
            <a:grpSpLocks/>
          </p:cNvGrpSpPr>
          <p:nvPr/>
        </p:nvGrpSpPr>
        <p:grpSpPr bwMode="auto">
          <a:xfrm>
            <a:off x="2268538" y="4065588"/>
            <a:ext cx="7493000" cy="971550"/>
            <a:chOff x="369" y="2561"/>
            <a:chExt cx="4720" cy="612"/>
          </a:xfrm>
        </p:grpSpPr>
        <p:sp>
          <p:nvSpPr>
            <p:cNvPr id="21510" name="Text Box 6"/>
            <p:cNvSpPr txBox="1">
              <a:spLocks noChangeArrowheads="1"/>
            </p:cNvSpPr>
            <p:nvPr/>
          </p:nvSpPr>
          <p:spPr bwMode="auto">
            <a:xfrm>
              <a:off x="369" y="2712"/>
              <a:ext cx="1427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altLang="en-US" sz="2600" dirty="0">
                  <a:cs typeface="Arial" charset="0"/>
                </a:rPr>
                <a:t>0.470 g O</a:t>
              </a:r>
              <a:r>
                <a:rPr lang="en-US" altLang="en-US" sz="2600" baseline="-25000" dirty="0">
                  <a:cs typeface="Arial" charset="0"/>
                </a:rPr>
                <a:t>2</a:t>
              </a:r>
              <a:r>
                <a:rPr lang="en-US" altLang="en-US" sz="2600" dirty="0">
                  <a:cs typeface="Arial" charset="0"/>
                </a:rPr>
                <a:t> </a:t>
              </a:r>
              <a:r>
                <a:rPr lang="en-US" altLang="en-US" sz="2600" dirty="0">
                  <a:latin typeface="Times New Roman" pitchFamily="18" charset="0"/>
                  <a:cs typeface="Arial" charset="0"/>
                </a:rPr>
                <a:t>×</a:t>
              </a:r>
            </a:p>
          </p:txBody>
        </p:sp>
        <p:sp>
          <p:nvSpPr>
            <p:cNvPr id="21511" name="Text Box 7"/>
            <p:cNvSpPr txBox="1">
              <a:spLocks noChangeArrowheads="1"/>
            </p:cNvSpPr>
            <p:nvPr/>
          </p:nvSpPr>
          <p:spPr bwMode="auto">
            <a:xfrm>
              <a:off x="1671" y="2561"/>
              <a:ext cx="854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2600" dirty="0">
                  <a:cs typeface="Arial" charset="0"/>
                </a:rPr>
                <a:t>1 </a:t>
              </a:r>
              <a:r>
                <a:rPr lang="en-US" altLang="en-US" sz="2600" dirty="0" err="1">
                  <a:cs typeface="Arial" charset="0"/>
                </a:rPr>
                <a:t>mol</a:t>
              </a:r>
              <a:r>
                <a:rPr lang="en-US" altLang="en-US" sz="2600" dirty="0">
                  <a:cs typeface="Arial" charset="0"/>
                </a:rPr>
                <a:t> O</a:t>
              </a:r>
              <a:r>
                <a:rPr lang="en-US" altLang="en-US" sz="2600" baseline="-25000" dirty="0">
                  <a:cs typeface="Arial" charset="0"/>
                </a:rPr>
                <a:t>2</a:t>
              </a:r>
            </a:p>
          </p:txBody>
        </p:sp>
        <p:sp>
          <p:nvSpPr>
            <p:cNvPr id="21512" name="Text Box 8"/>
            <p:cNvSpPr txBox="1">
              <a:spLocks noChangeArrowheads="1"/>
            </p:cNvSpPr>
            <p:nvPr/>
          </p:nvSpPr>
          <p:spPr bwMode="auto">
            <a:xfrm>
              <a:off x="1599" y="2863"/>
              <a:ext cx="998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2600" dirty="0">
                  <a:cs typeface="Arial" charset="0"/>
                </a:rPr>
                <a:t>32.00 g O</a:t>
              </a:r>
              <a:r>
                <a:rPr lang="en-US" altLang="en-US" sz="2600" baseline="-25000" dirty="0">
                  <a:cs typeface="Arial" charset="0"/>
                </a:rPr>
                <a:t>2</a:t>
              </a:r>
            </a:p>
          </p:txBody>
        </p:sp>
        <p:sp>
          <p:nvSpPr>
            <p:cNvPr id="16393" name="Line 9"/>
            <p:cNvSpPr>
              <a:spLocks noChangeShapeType="1"/>
            </p:cNvSpPr>
            <p:nvPr/>
          </p:nvSpPr>
          <p:spPr bwMode="auto">
            <a:xfrm flipV="1">
              <a:off x="1671" y="2863"/>
              <a:ext cx="866" cy="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4" name="Text Box 10"/>
            <p:cNvSpPr txBox="1">
              <a:spLocks noChangeArrowheads="1"/>
            </p:cNvSpPr>
            <p:nvPr/>
          </p:nvSpPr>
          <p:spPr bwMode="auto">
            <a:xfrm>
              <a:off x="2956" y="2578"/>
              <a:ext cx="2133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2600" dirty="0">
                  <a:cs typeface="Arial" charset="0"/>
                </a:rPr>
                <a:t>6.02×10</a:t>
              </a:r>
              <a:r>
                <a:rPr lang="en-US" altLang="en-US" sz="2600" baseline="30000" dirty="0">
                  <a:cs typeface="Arial" charset="0"/>
                </a:rPr>
                <a:t>23</a:t>
              </a:r>
              <a:r>
                <a:rPr lang="en-US" altLang="en-US" sz="2600" dirty="0">
                  <a:cs typeface="Arial" charset="0"/>
                </a:rPr>
                <a:t> molecules O</a:t>
              </a:r>
              <a:r>
                <a:rPr lang="en-US" altLang="en-US" sz="2600" baseline="-25000" dirty="0">
                  <a:cs typeface="Arial" charset="0"/>
                </a:rPr>
                <a:t>2</a:t>
              </a:r>
            </a:p>
          </p:txBody>
        </p:sp>
        <p:sp>
          <p:nvSpPr>
            <p:cNvPr id="21515" name="Text Box 11"/>
            <p:cNvSpPr txBox="1">
              <a:spLocks noChangeArrowheads="1"/>
            </p:cNvSpPr>
            <p:nvPr/>
          </p:nvSpPr>
          <p:spPr bwMode="auto">
            <a:xfrm>
              <a:off x="3530" y="2846"/>
              <a:ext cx="958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2600" dirty="0">
                  <a:cs typeface="Arial" charset="0"/>
                </a:rPr>
                <a:t>1 mole O</a:t>
              </a:r>
              <a:r>
                <a:rPr lang="en-US" altLang="en-US" sz="2600" baseline="-25000" dirty="0">
                  <a:cs typeface="Arial" charset="0"/>
                </a:rPr>
                <a:t>2</a:t>
              </a:r>
            </a:p>
          </p:txBody>
        </p:sp>
        <p:sp>
          <p:nvSpPr>
            <p:cNvPr id="16396" name="Line 12"/>
            <p:cNvSpPr>
              <a:spLocks noChangeShapeType="1"/>
            </p:cNvSpPr>
            <p:nvPr/>
          </p:nvSpPr>
          <p:spPr bwMode="auto">
            <a:xfrm flipV="1">
              <a:off x="3012" y="2888"/>
              <a:ext cx="1994" cy="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Rectangle 13"/>
            <p:cNvSpPr>
              <a:spLocks noChangeArrowheads="1"/>
            </p:cNvSpPr>
            <p:nvPr/>
          </p:nvSpPr>
          <p:spPr bwMode="auto">
            <a:xfrm>
              <a:off x="2641" y="2712"/>
              <a:ext cx="239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600">
                  <a:latin typeface="Times New Roman" panose="02020603050405020304" pitchFamily="18" charset="0"/>
                </a:rPr>
                <a:t>×</a:t>
              </a:r>
            </a:p>
          </p:txBody>
        </p:sp>
        <p:sp>
          <p:nvSpPr>
            <p:cNvPr id="16398" name="Line 14"/>
            <p:cNvSpPr>
              <a:spLocks noChangeShapeType="1"/>
            </p:cNvSpPr>
            <p:nvPr/>
          </p:nvSpPr>
          <p:spPr bwMode="auto">
            <a:xfrm flipV="1">
              <a:off x="1865" y="2662"/>
              <a:ext cx="594" cy="12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Line 15"/>
            <p:cNvSpPr>
              <a:spLocks noChangeShapeType="1"/>
            </p:cNvSpPr>
            <p:nvPr/>
          </p:nvSpPr>
          <p:spPr bwMode="auto">
            <a:xfrm flipV="1">
              <a:off x="3747" y="2948"/>
              <a:ext cx="661" cy="11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Line 16"/>
            <p:cNvSpPr>
              <a:spLocks noChangeShapeType="1"/>
            </p:cNvSpPr>
            <p:nvPr/>
          </p:nvSpPr>
          <p:spPr bwMode="auto">
            <a:xfrm>
              <a:off x="2132" y="2941"/>
              <a:ext cx="402" cy="165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1" name="Line 17"/>
            <p:cNvSpPr>
              <a:spLocks noChangeShapeType="1"/>
            </p:cNvSpPr>
            <p:nvPr/>
          </p:nvSpPr>
          <p:spPr bwMode="auto">
            <a:xfrm>
              <a:off x="917" y="2778"/>
              <a:ext cx="401" cy="190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98438"/>
            <a:ext cx="8229600" cy="842962"/>
          </a:xfrm>
          <a:ln w="12700"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solidFill>
                  <a:schemeClr val="tx1"/>
                </a:solidFill>
                <a:latin typeface="+mn-lt"/>
              </a:rPr>
              <a:t>Mass-Mole Calculations</a:t>
            </a:r>
          </a:p>
        </p:txBody>
      </p:sp>
    </p:spTree>
    <p:extLst>
      <p:ext uri="{BB962C8B-B14F-4D97-AF65-F5344CB8AC3E}">
        <p14:creationId xmlns:p14="http://schemas.microsoft.com/office/powerpoint/2010/main" val="395274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1"/>
            <a:ext cx="8229600" cy="842963"/>
          </a:xfrm>
          <a:ln w="12700"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solidFill>
                  <a:schemeClr val="tx1"/>
                </a:solidFill>
                <a:latin typeface="+mn-lt"/>
              </a:rPr>
              <a:t>Avogadro’s Number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89100" y="1481138"/>
            <a:ext cx="8775700" cy="1262062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Avogadro’s Number (symbol </a:t>
            </a:r>
            <a:r>
              <a:rPr lang="en-US" altLang="en-US" i="1" smtClean="0"/>
              <a:t>N</a:t>
            </a:r>
            <a:r>
              <a:rPr lang="en-US" altLang="en-US" smtClean="0"/>
              <a:t>) is the number of atoms in 12.01 grams of carbon.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663700" y="2819400"/>
            <a:ext cx="87757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kern="0" dirty="0"/>
              <a:t>Its numerical value is 6.02 </a:t>
            </a:r>
            <a:r>
              <a:rPr lang="en-US" altLang="en-US" kern="0" dirty="0">
                <a:cs typeface="Times New Roman" pitchFamily="18" charset="0"/>
              </a:rPr>
              <a:t>× 10</a:t>
            </a:r>
            <a:r>
              <a:rPr lang="en-US" altLang="en-US" kern="0" baseline="30000" dirty="0">
                <a:cs typeface="Times New Roman" pitchFamily="18" charset="0"/>
              </a:rPr>
              <a:t>23</a:t>
            </a:r>
            <a:r>
              <a:rPr lang="en-US" altLang="en-US" kern="0" dirty="0"/>
              <a:t>.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676400" y="3619500"/>
            <a:ext cx="8775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kern="0" dirty="0">
                <a:cs typeface="Times New Roman" pitchFamily="18" charset="0"/>
              </a:rPr>
              <a:t>Therefore, a 12.01 g sample of carbon contains </a:t>
            </a:r>
            <a:r>
              <a:rPr lang="en-US" altLang="en-US" kern="0" dirty="0"/>
              <a:t>6.02 </a:t>
            </a:r>
            <a:r>
              <a:rPr lang="en-US" altLang="en-US" kern="0" dirty="0">
                <a:cs typeface="Times New Roman" pitchFamily="18" charset="0"/>
              </a:rPr>
              <a:t>× 10</a:t>
            </a:r>
            <a:r>
              <a:rPr lang="en-US" altLang="en-US" kern="0" baseline="30000" dirty="0">
                <a:cs typeface="Times New Roman" pitchFamily="18" charset="0"/>
              </a:rPr>
              <a:t>23</a:t>
            </a:r>
            <a:r>
              <a:rPr lang="en-US" altLang="en-US" kern="0" dirty="0">
                <a:cs typeface="Times New Roman" pitchFamily="18" charset="0"/>
              </a:rPr>
              <a:t> carbon atoms</a:t>
            </a:r>
            <a:r>
              <a:rPr lang="en-US" altLang="en-US" kern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908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025650" y="228601"/>
            <a:ext cx="8229600" cy="842963"/>
          </a:xfrm>
          <a:ln w="12700"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solidFill>
                  <a:schemeClr val="tx1"/>
                </a:solidFill>
                <a:latin typeface="+mn-lt"/>
              </a:rPr>
              <a:t>The</a:t>
            </a:r>
            <a:r>
              <a:rPr lang="en-US" altLang="en-US" b="1" dirty="0" smtClean="0">
                <a:solidFill>
                  <a:srgbClr val="004CBC"/>
                </a:solidFill>
                <a:latin typeface="Times New Roman" pitchFamily="18" charset="0"/>
              </a:rPr>
              <a:t> </a:t>
            </a:r>
            <a:r>
              <a:rPr lang="en-US" altLang="en-US" b="1" dirty="0" smtClean="0">
                <a:solidFill>
                  <a:schemeClr val="tx1"/>
                </a:solidFill>
                <a:latin typeface="+mn-lt"/>
              </a:rPr>
              <a:t>Mole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2466976"/>
            <a:ext cx="8775700" cy="1724025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 smtClean="0"/>
              <a:t>A mole is Avogadro’s number of particles, that is 6.02 </a:t>
            </a:r>
            <a:r>
              <a:rPr lang="en-US" altLang="en-US" dirty="0" smtClean="0">
                <a:cs typeface="Times New Roman" pitchFamily="18" charset="0"/>
              </a:rPr>
              <a:t>×</a:t>
            </a:r>
            <a:r>
              <a:rPr lang="en-US" altLang="en-US" dirty="0" smtClean="0"/>
              <a:t> 10</a:t>
            </a:r>
            <a:r>
              <a:rPr lang="en-US" altLang="en-US" baseline="30000" dirty="0" smtClean="0"/>
              <a:t>23</a:t>
            </a:r>
            <a:r>
              <a:rPr lang="en-US" altLang="en-US" dirty="0" smtClean="0"/>
              <a:t> particles.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 smtClean="0"/>
              <a:t>1 </a:t>
            </a:r>
            <a:r>
              <a:rPr lang="en-US" altLang="en-US" i="1" dirty="0" err="1" smtClean="0"/>
              <a:t>mol</a:t>
            </a:r>
            <a:r>
              <a:rPr lang="en-US" altLang="en-US" dirty="0" smtClean="0"/>
              <a:t> = Avogadro’s Number = 6.02 </a:t>
            </a:r>
            <a:r>
              <a:rPr lang="en-US" altLang="en-US" dirty="0" smtClean="0">
                <a:cs typeface="Times New Roman" pitchFamily="18" charset="0"/>
              </a:rPr>
              <a:t>×</a:t>
            </a:r>
            <a:r>
              <a:rPr lang="en-US" altLang="en-US" dirty="0" smtClean="0"/>
              <a:t> 10</a:t>
            </a:r>
            <a:r>
              <a:rPr lang="en-US" altLang="en-US" baseline="30000" dirty="0" smtClean="0"/>
              <a:t>23</a:t>
            </a:r>
            <a:r>
              <a:rPr lang="en-US" altLang="en-US" dirty="0" smtClean="0"/>
              <a:t> units</a:t>
            </a:r>
          </a:p>
          <a:p>
            <a:pPr marL="0" indent="0">
              <a:spcBef>
                <a:spcPct val="50000"/>
              </a:spcBef>
              <a:buNone/>
              <a:defRPr/>
            </a:pPr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52600" y="1220788"/>
            <a:ext cx="8775700" cy="1071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kern="0" dirty="0"/>
              <a:t>The mole (</a:t>
            </a:r>
            <a:r>
              <a:rPr lang="en-US" altLang="en-US" kern="0" dirty="0" err="1"/>
              <a:t>mol</a:t>
            </a:r>
            <a:r>
              <a:rPr lang="en-US" altLang="en-US" kern="0" dirty="0"/>
              <a:t>) is a unit of measure for an amount of a chemical substance.</a:t>
            </a:r>
          </a:p>
          <a:p>
            <a:pPr marL="0" indent="0">
              <a:spcBef>
                <a:spcPct val="50000"/>
              </a:spcBef>
              <a:buNone/>
              <a:defRPr/>
            </a:pPr>
            <a:endParaRPr lang="en-US" altLang="en-US" kern="0" dirty="0">
              <a:latin typeface="Times New Roman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70063" y="4648200"/>
            <a:ext cx="87757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kern="0" dirty="0"/>
              <a:t>Use the mole relationship to convert between the number of particles and the mass of a substance.</a:t>
            </a:r>
          </a:p>
        </p:txBody>
      </p:sp>
    </p:spTree>
    <p:extLst>
      <p:ext uri="{BB962C8B-B14F-4D97-AF65-F5344CB8AC3E}">
        <p14:creationId xmlns:p14="http://schemas.microsoft.com/office/powerpoint/2010/main" val="116172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98438"/>
            <a:ext cx="8229600" cy="842962"/>
          </a:xfrm>
          <a:ln w="12700"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solidFill>
                  <a:schemeClr val="tx1"/>
                </a:solidFill>
                <a:latin typeface="+mn-lt"/>
              </a:rPr>
              <a:t>How Big Is a Mole?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89100" y="1214439"/>
            <a:ext cx="8775700" cy="2301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The volume occupied by one mole of softballs would be about the size of the Earth.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One mole of Olympic shot put balls has about the same mass as the Earth.</a:t>
            </a:r>
          </a:p>
        </p:txBody>
      </p:sp>
      <p:pic>
        <p:nvPicPr>
          <p:cNvPr id="7172" name="Picture 4" descr="fg09_01-03UN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218"/>
          <a:stretch>
            <a:fillRect/>
          </a:stretch>
        </p:blipFill>
        <p:spPr>
          <a:xfrm>
            <a:off x="1892300" y="3741738"/>
            <a:ext cx="4038600" cy="22907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3" name="Picture 5" descr="fg09_01-02U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40"/>
          <a:stretch>
            <a:fillRect/>
          </a:stretch>
        </p:blipFill>
        <p:spPr bwMode="auto">
          <a:xfrm>
            <a:off x="6275389" y="3600450"/>
            <a:ext cx="4060825" cy="257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313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98438"/>
            <a:ext cx="8229600" cy="842962"/>
          </a:xfrm>
          <a:ln w="12700"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solidFill>
                  <a:schemeClr val="tx1"/>
                </a:solidFill>
                <a:latin typeface="+mn-lt"/>
              </a:rPr>
              <a:t>Mole Calculations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89100" y="1214439"/>
            <a:ext cx="8775700" cy="35067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i="1" smtClean="0"/>
              <a:t>Unit Analysis Method</a:t>
            </a:r>
            <a:r>
              <a:rPr lang="en-US" altLang="en-US" smtClean="0"/>
              <a:t>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Steps:</a:t>
            </a:r>
          </a:p>
          <a:p>
            <a:pPr marL="971550" lvl="1" indent="-514350">
              <a:spcBef>
                <a:spcPct val="50000"/>
              </a:spcBef>
              <a:buFontTx/>
              <a:buAutoNum type="arabicPeriod"/>
            </a:pPr>
            <a:r>
              <a:rPr lang="en-US" altLang="en-US" smtClean="0"/>
              <a:t>Write down the unit asked for</a:t>
            </a:r>
          </a:p>
          <a:p>
            <a:pPr marL="971550" lvl="1" indent="-514350">
              <a:spcBef>
                <a:spcPct val="50000"/>
              </a:spcBef>
              <a:buFontTx/>
              <a:buAutoNum type="arabicPeriod"/>
            </a:pPr>
            <a:r>
              <a:rPr lang="en-US" altLang="en-US" smtClean="0"/>
              <a:t>Write down the given value</a:t>
            </a:r>
          </a:p>
          <a:p>
            <a:pPr marL="971550" lvl="1" indent="-514350">
              <a:spcBef>
                <a:spcPct val="50000"/>
              </a:spcBef>
              <a:buFontTx/>
              <a:buAutoNum type="arabicPeriod"/>
            </a:pPr>
            <a:r>
              <a:rPr lang="en-US" altLang="en-US" smtClean="0"/>
              <a:t>Apply unit factor(s) to convert the given units to the desired units</a:t>
            </a:r>
          </a:p>
        </p:txBody>
      </p:sp>
      <p:pic>
        <p:nvPicPr>
          <p:cNvPr id="13316" name="Picture 4" descr="fg09_01-03UNa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322"/>
          <a:stretch>
            <a:fillRect/>
          </a:stretch>
        </p:blipFill>
        <p:spPr>
          <a:xfrm>
            <a:off x="1682750" y="4665663"/>
            <a:ext cx="8807450" cy="1492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188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98438"/>
            <a:ext cx="8229600" cy="842962"/>
          </a:xfrm>
          <a:ln w="12700"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solidFill>
                  <a:schemeClr val="tx1"/>
                </a:solidFill>
                <a:latin typeface="+mn-lt"/>
              </a:rPr>
              <a:t>Mole Calculations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89100" y="1214439"/>
            <a:ext cx="8775700" cy="2752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How many sodium atoms are in 0.120 mol Na?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Step 1: Unit asked for:  atoms of Na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Step 2: Given 0.120 mol Na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Step 3: Apply the unit factor(s) mole Na = 6.02 </a:t>
            </a:r>
            <a:r>
              <a:rPr lang="en-US" altLang="en-US" smtClean="0">
                <a:cs typeface="Times New Roman" panose="02020603050405020304" pitchFamily="18" charset="0"/>
              </a:rPr>
              <a:t>×</a:t>
            </a:r>
            <a:r>
              <a:rPr lang="en-US" altLang="en-US" smtClean="0"/>
              <a:t> 10</a:t>
            </a:r>
            <a:r>
              <a:rPr lang="en-US" altLang="en-US" baseline="30000" smtClean="0"/>
              <a:t>23</a:t>
            </a:r>
            <a:r>
              <a:rPr lang="en-US" altLang="en-US" smtClean="0"/>
              <a:t> atoms Na</a:t>
            </a: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2314577" y="4724400"/>
            <a:ext cx="8107363" cy="1143000"/>
            <a:chOff x="111" y="2499"/>
            <a:chExt cx="5107" cy="720"/>
          </a:xfrm>
        </p:grpSpPr>
        <p:sp>
          <p:nvSpPr>
            <p:cNvPr id="14341" name="Text Box 5"/>
            <p:cNvSpPr txBox="1">
              <a:spLocks noChangeArrowheads="1"/>
            </p:cNvSpPr>
            <p:nvPr/>
          </p:nvSpPr>
          <p:spPr bwMode="auto">
            <a:xfrm>
              <a:off x="3312" y="2657"/>
              <a:ext cx="1906" cy="5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US" altLang="en-US" sz="2600" dirty="0">
                  <a:cs typeface="Arial" charset="0"/>
                </a:rPr>
                <a:t>= 7.22 × 10</a:t>
              </a:r>
              <a:r>
                <a:rPr lang="en-US" altLang="en-US" sz="2600" baseline="30000" dirty="0">
                  <a:cs typeface="Arial" charset="0"/>
                </a:rPr>
                <a:t>22</a:t>
              </a:r>
              <a:r>
                <a:rPr lang="en-US" altLang="en-US" sz="2600" dirty="0">
                  <a:cs typeface="Arial" charset="0"/>
                </a:rPr>
                <a:t> atoms Na</a:t>
              </a:r>
            </a:p>
          </p:txBody>
        </p:sp>
        <p:sp>
          <p:nvSpPr>
            <p:cNvPr id="14342" name="Text Box 6"/>
            <p:cNvSpPr txBox="1">
              <a:spLocks noChangeArrowheads="1"/>
            </p:cNvSpPr>
            <p:nvPr/>
          </p:nvSpPr>
          <p:spPr bwMode="auto">
            <a:xfrm>
              <a:off x="111" y="2658"/>
              <a:ext cx="1422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altLang="en-US" sz="2600" dirty="0">
                  <a:cs typeface="Arial" charset="0"/>
                </a:rPr>
                <a:t>0.120 </a:t>
              </a:r>
              <a:r>
                <a:rPr lang="en-US" altLang="en-US" sz="2600" dirty="0" err="1">
                  <a:cs typeface="Arial" charset="0"/>
                </a:rPr>
                <a:t>mol</a:t>
              </a:r>
              <a:r>
                <a:rPr lang="en-US" altLang="en-US" sz="2600" dirty="0">
                  <a:cs typeface="Arial" charset="0"/>
                </a:rPr>
                <a:t> Na </a:t>
              </a:r>
              <a:r>
                <a:rPr lang="en-US" altLang="en-US" sz="2600" dirty="0">
                  <a:latin typeface="Times New Roman" pitchFamily="18" charset="0"/>
                  <a:cs typeface="Arial" charset="0"/>
                </a:rPr>
                <a:t>×</a:t>
              </a:r>
            </a:p>
          </p:txBody>
        </p:sp>
        <p:sp>
          <p:nvSpPr>
            <p:cNvPr id="14343" name="Text Box 7"/>
            <p:cNvSpPr txBox="1">
              <a:spLocks noChangeArrowheads="1"/>
            </p:cNvSpPr>
            <p:nvPr/>
          </p:nvSpPr>
          <p:spPr bwMode="auto">
            <a:xfrm>
              <a:off x="2102" y="2816"/>
              <a:ext cx="881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altLang="en-US" sz="2600" dirty="0">
                  <a:cs typeface="Arial" charset="0"/>
                </a:rPr>
                <a:t>1 </a:t>
              </a:r>
              <a:r>
                <a:rPr lang="en-US" altLang="en-US" sz="2600" dirty="0" err="1">
                  <a:cs typeface="Arial" charset="0"/>
                </a:rPr>
                <a:t>mol</a:t>
              </a:r>
              <a:r>
                <a:rPr lang="en-US" altLang="en-US" sz="2600" dirty="0">
                  <a:cs typeface="Arial" charset="0"/>
                </a:rPr>
                <a:t> Na</a:t>
              </a:r>
            </a:p>
          </p:txBody>
        </p:sp>
        <p:sp>
          <p:nvSpPr>
            <p:cNvPr id="14344" name="Text Box 8"/>
            <p:cNvSpPr txBox="1">
              <a:spLocks noChangeArrowheads="1"/>
            </p:cNvSpPr>
            <p:nvPr/>
          </p:nvSpPr>
          <p:spPr bwMode="auto">
            <a:xfrm>
              <a:off x="1636" y="2499"/>
              <a:ext cx="1914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altLang="en-US" sz="2600" dirty="0">
                  <a:cs typeface="Arial" charset="0"/>
                </a:rPr>
                <a:t>6.02 </a:t>
              </a:r>
              <a:r>
                <a:rPr lang="en-US" altLang="en-US" sz="2600" dirty="0">
                  <a:cs typeface="Times New Roman" pitchFamily="18" charset="0"/>
                </a:rPr>
                <a:t>×</a:t>
              </a:r>
              <a:r>
                <a:rPr lang="en-US" altLang="en-US" sz="2600" dirty="0">
                  <a:cs typeface="Arial" charset="0"/>
                </a:rPr>
                <a:t> 10</a:t>
              </a:r>
              <a:r>
                <a:rPr lang="en-US" altLang="en-US" sz="2600" baseline="30000" dirty="0">
                  <a:cs typeface="Arial" charset="0"/>
                </a:rPr>
                <a:t>23</a:t>
              </a:r>
              <a:r>
                <a:rPr lang="en-US" altLang="en-US" sz="2600" dirty="0">
                  <a:cs typeface="Arial" charset="0"/>
                </a:rPr>
                <a:t> atoms Na</a:t>
              </a:r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 flipV="1">
              <a:off x="1584" y="2786"/>
              <a:ext cx="1991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 flipV="1">
              <a:off x="754" y="2729"/>
              <a:ext cx="654" cy="16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Line 11"/>
            <p:cNvSpPr>
              <a:spLocks noChangeShapeType="1"/>
            </p:cNvSpPr>
            <p:nvPr/>
          </p:nvSpPr>
          <p:spPr bwMode="auto">
            <a:xfrm flipV="1">
              <a:off x="2336" y="2891"/>
              <a:ext cx="654" cy="16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7810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89100" y="1214438"/>
            <a:ext cx="8775700" cy="32623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How many moles of potassium are in 1.25 </a:t>
            </a:r>
            <a:r>
              <a:rPr lang="en-US" altLang="en-US" smtClean="0">
                <a:cs typeface="Times New Roman" panose="02020603050405020304" pitchFamily="18" charset="0"/>
              </a:rPr>
              <a:t>× 10</a:t>
            </a:r>
            <a:r>
              <a:rPr lang="en-US" altLang="en-US" baseline="30000" smtClean="0">
                <a:cs typeface="Times New Roman" panose="02020603050405020304" pitchFamily="18" charset="0"/>
              </a:rPr>
              <a:t>21</a:t>
            </a:r>
            <a:r>
              <a:rPr lang="en-US" altLang="en-US" smtClean="0">
                <a:cs typeface="Times New Roman" panose="02020603050405020304" pitchFamily="18" charset="0"/>
              </a:rPr>
              <a:t> atoms K</a:t>
            </a:r>
            <a:r>
              <a:rPr lang="en-US" altLang="en-US" smtClean="0"/>
              <a:t>?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Step 1: Unit asked for:  moles K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Step 2: Given 1.25 </a:t>
            </a:r>
            <a:r>
              <a:rPr lang="en-US" altLang="en-US" smtClean="0">
                <a:cs typeface="Times New Roman" panose="02020603050405020304" pitchFamily="18" charset="0"/>
              </a:rPr>
              <a:t>× 10</a:t>
            </a:r>
            <a:r>
              <a:rPr lang="en-US" altLang="en-US" baseline="30000" smtClean="0">
                <a:cs typeface="Times New Roman" panose="02020603050405020304" pitchFamily="18" charset="0"/>
              </a:rPr>
              <a:t>21</a:t>
            </a:r>
            <a:r>
              <a:rPr lang="en-US" altLang="en-US" smtClean="0">
                <a:cs typeface="Times New Roman" panose="02020603050405020304" pitchFamily="18" charset="0"/>
              </a:rPr>
              <a:t> atoms K</a:t>
            </a:r>
            <a:endParaRPr lang="en-US" altLang="en-US" smtClean="0"/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Step 3: Apply the unit factor(s) 1 mole K = 6.02 </a:t>
            </a:r>
            <a:r>
              <a:rPr lang="en-US" altLang="en-US" smtClean="0">
                <a:cs typeface="Times New Roman" panose="02020603050405020304" pitchFamily="18" charset="0"/>
              </a:rPr>
              <a:t>×</a:t>
            </a:r>
            <a:r>
              <a:rPr lang="en-US" altLang="en-US" smtClean="0"/>
              <a:t> 10</a:t>
            </a:r>
            <a:r>
              <a:rPr lang="en-US" altLang="en-US" baseline="30000" smtClean="0"/>
              <a:t>23</a:t>
            </a:r>
            <a:r>
              <a:rPr lang="en-US" altLang="en-US" smtClean="0"/>
              <a:t> atoms K</a:t>
            </a:r>
          </a:p>
        </p:txBody>
      </p:sp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1524001" y="4721225"/>
            <a:ext cx="8918575" cy="1144588"/>
            <a:chOff x="-75" y="2649"/>
            <a:chExt cx="5618" cy="721"/>
          </a:xfrm>
        </p:grpSpPr>
        <p:sp>
          <p:nvSpPr>
            <p:cNvPr id="15365" name="Text Box 5"/>
            <p:cNvSpPr txBox="1">
              <a:spLocks noChangeArrowheads="1"/>
            </p:cNvSpPr>
            <p:nvPr/>
          </p:nvSpPr>
          <p:spPr bwMode="auto">
            <a:xfrm>
              <a:off x="4053" y="2808"/>
              <a:ext cx="1490" cy="5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US" altLang="en-US" sz="2600" dirty="0">
                  <a:cs typeface="Arial" charset="0"/>
                </a:rPr>
                <a:t>= 2.08 </a:t>
              </a:r>
              <a:r>
                <a:rPr lang="en-US" altLang="en-US" sz="2600" dirty="0">
                  <a:cs typeface="Times New Roman" pitchFamily="18" charset="0"/>
                </a:rPr>
                <a:t>×</a:t>
              </a:r>
              <a:r>
                <a:rPr lang="en-US" altLang="en-US" sz="2600" dirty="0">
                  <a:cs typeface="Arial" charset="0"/>
                </a:rPr>
                <a:t> 10</a:t>
              </a:r>
              <a:r>
                <a:rPr lang="en-US" altLang="en-US" sz="2600" baseline="30000" dirty="0">
                  <a:cs typeface="Arial" charset="0"/>
                </a:rPr>
                <a:t>-3</a:t>
              </a:r>
              <a:r>
                <a:rPr lang="en-US" altLang="en-US" sz="2600" dirty="0">
                  <a:cs typeface="Arial" charset="0"/>
                </a:rPr>
                <a:t> </a:t>
              </a:r>
              <a:r>
                <a:rPr lang="en-US" altLang="en-US" sz="2600" dirty="0" err="1">
                  <a:cs typeface="Arial" charset="0"/>
                </a:rPr>
                <a:t>mol</a:t>
              </a:r>
              <a:r>
                <a:rPr lang="en-US" altLang="en-US" sz="2600" dirty="0">
                  <a:cs typeface="Arial" charset="0"/>
                </a:rPr>
                <a:t> K </a:t>
              </a:r>
            </a:p>
          </p:txBody>
        </p:sp>
        <p:sp>
          <p:nvSpPr>
            <p:cNvPr id="15366" name="Text Box 6"/>
            <p:cNvSpPr txBox="1">
              <a:spLocks noChangeArrowheads="1"/>
            </p:cNvSpPr>
            <p:nvPr/>
          </p:nvSpPr>
          <p:spPr bwMode="auto">
            <a:xfrm>
              <a:off x="-75" y="2808"/>
              <a:ext cx="1960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2600" dirty="0">
                  <a:cs typeface="Arial" charset="0"/>
                </a:rPr>
                <a:t>1.25 × 10</a:t>
              </a:r>
              <a:r>
                <a:rPr lang="en-US" altLang="en-US" sz="2600" baseline="30000" dirty="0">
                  <a:cs typeface="Arial" charset="0"/>
                </a:rPr>
                <a:t>21</a:t>
              </a:r>
              <a:r>
                <a:rPr lang="en-US" altLang="en-US" sz="2600" dirty="0">
                  <a:cs typeface="Arial" charset="0"/>
                </a:rPr>
                <a:t> atoms K </a:t>
              </a:r>
              <a:r>
                <a:rPr lang="en-US" altLang="en-US" sz="2600" dirty="0">
                  <a:latin typeface="Times New Roman" pitchFamily="18" charset="0"/>
                  <a:cs typeface="Arial" charset="0"/>
                </a:rPr>
                <a:t>×</a:t>
              </a:r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 flipV="1">
              <a:off x="1154" y="2879"/>
              <a:ext cx="719" cy="16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Text Box 8"/>
            <p:cNvSpPr txBox="1">
              <a:spLocks noChangeArrowheads="1"/>
            </p:cNvSpPr>
            <p:nvPr/>
          </p:nvSpPr>
          <p:spPr bwMode="auto">
            <a:xfrm>
              <a:off x="2552" y="2649"/>
              <a:ext cx="753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2600" dirty="0">
                  <a:cs typeface="Arial" charset="0"/>
                </a:rPr>
                <a:t>1 </a:t>
              </a:r>
              <a:r>
                <a:rPr lang="en-US" altLang="en-US" sz="2600" dirty="0" err="1">
                  <a:cs typeface="Arial" charset="0"/>
                </a:rPr>
                <a:t>mol</a:t>
              </a:r>
              <a:r>
                <a:rPr lang="en-US" altLang="en-US" sz="2600" dirty="0">
                  <a:cs typeface="Arial" charset="0"/>
                </a:rPr>
                <a:t> K</a:t>
              </a:r>
            </a:p>
          </p:txBody>
        </p:sp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2037" y="2967"/>
              <a:ext cx="178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altLang="en-US" sz="2600" dirty="0">
                  <a:cs typeface="Arial" charset="0"/>
                </a:rPr>
                <a:t>6.02 </a:t>
              </a:r>
              <a:r>
                <a:rPr lang="en-US" altLang="en-US" sz="2600" dirty="0">
                  <a:cs typeface="Times New Roman" pitchFamily="18" charset="0"/>
                </a:rPr>
                <a:t>×</a:t>
              </a:r>
              <a:r>
                <a:rPr lang="en-US" altLang="en-US" sz="2600" dirty="0">
                  <a:cs typeface="Arial" charset="0"/>
                </a:rPr>
                <a:t> 10</a:t>
              </a:r>
              <a:r>
                <a:rPr lang="en-US" altLang="en-US" sz="2600" baseline="30000" dirty="0">
                  <a:cs typeface="Arial" charset="0"/>
                </a:rPr>
                <a:t>23</a:t>
              </a:r>
              <a:r>
                <a:rPr lang="en-US" altLang="en-US" sz="2600" dirty="0">
                  <a:cs typeface="Arial" charset="0"/>
                </a:rPr>
                <a:t> atoms K</a:t>
              </a:r>
            </a:p>
          </p:txBody>
        </p:sp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>
              <a:off x="2035" y="2982"/>
              <a:ext cx="1955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 flipV="1">
              <a:off x="3046" y="3058"/>
              <a:ext cx="719" cy="16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2143125" y="228601"/>
            <a:ext cx="8229600" cy="842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b="1" kern="0" dirty="0">
                <a:solidFill>
                  <a:schemeClr val="tx1"/>
                </a:solidFill>
                <a:latin typeface="+mn-lt"/>
              </a:rPr>
              <a:t>Mole Calculations </a:t>
            </a:r>
          </a:p>
        </p:txBody>
      </p:sp>
    </p:spTree>
    <p:extLst>
      <p:ext uri="{BB962C8B-B14F-4D97-AF65-F5344CB8AC3E}">
        <p14:creationId xmlns:p14="http://schemas.microsoft.com/office/powerpoint/2010/main" val="385750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98438"/>
            <a:ext cx="8229600" cy="84296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tx1"/>
                </a:solidFill>
              </a:rPr>
              <a:t>Molar Mass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89100" y="1066801"/>
            <a:ext cx="8775700" cy="4911725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The atomic mass of any substance expressed in grams is the </a:t>
            </a:r>
            <a:r>
              <a:rPr lang="en-US" altLang="en-US" b="1" i="1" u="sng" smtClean="0"/>
              <a:t>molar mass</a:t>
            </a:r>
            <a:r>
              <a:rPr lang="en-US" altLang="en-US" smtClean="0"/>
              <a:t> (MM) of that substance.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The atomic mass of iron is 55.85 amu.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Therefore, the molar mass of iron is 55.85 g/mol.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Since oxygen occurs naturally as a diatomic, O</a:t>
            </a:r>
            <a:r>
              <a:rPr lang="en-US" altLang="en-US" baseline="-25000" smtClean="0"/>
              <a:t>2</a:t>
            </a:r>
            <a:r>
              <a:rPr lang="en-US" altLang="en-US" smtClean="0"/>
              <a:t>, the molar mass of oxygen gas is 2 times 16.00 g or 32.00 g/mol.</a:t>
            </a:r>
          </a:p>
        </p:txBody>
      </p:sp>
    </p:spTree>
    <p:extLst>
      <p:ext uri="{BB962C8B-B14F-4D97-AF65-F5344CB8AC3E}">
        <p14:creationId xmlns:p14="http://schemas.microsoft.com/office/powerpoint/2010/main" val="75760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98438"/>
            <a:ext cx="8229600" cy="842962"/>
          </a:xfrm>
          <a:ln w="12700"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solidFill>
                  <a:schemeClr val="tx1"/>
                </a:solidFill>
                <a:latin typeface="+mn-lt"/>
              </a:rPr>
              <a:t>Calculating Molar Mass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89100" y="1214439"/>
            <a:ext cx="8775700" cy="4911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The molar mass of a substance is the sum of the molar masses of each element.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What is the molar mass of magnesium nitrate, Mg(NO</a:t>
            </a:r>
            <a:r>
              <a:rPr lang="en-US" altLang="en-US" baseline="-25000" smtClean="0"/>
              <a:t>3</a:t>
            </a:r>
            <a:r>
              <a:rPr lang="en-US" altLang="en-US" smtClean="0"/>
              <a:t>)</a:t>
            </a:r>
            <a:r>
              <a:rPr lang="en-US" altLang="en-US" baseline="-25000" smtClean="0"/>
              <a:t>2</a:t>
            </a:r>
            <a:r>
              <a:rPr lang="en-US" altLang="en-US" smtClean="0"/>
              <a:t>?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The sum of the atomic masses is:</a:t>
            </a:r>
          </a:p>
          <a:p>
            <a:pPr lvl="1"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mtClean="0"/>
              <a:t>24.31 + 2(14.01 + 16.00 + 16.00 + 16.00) =</a:t>
            </a:r>
          </a:p>
          <a:p>
            <a:pPr lvl="1"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mtClean="0"/>
              <a:t>24.31 + 2(62.01) = 148.33 amu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The molar mass for Mg(NO</a:t>
            </a:r>
            <a:r>
              <a:rPr lang="en-US" altLang="en-US" baseline="-25000" smtClean="0"/>
              <a:t>3</a:t>
            </a:r>
            <a:r>
              <a:rPr lang="en-US" altLang="en-US" smtClean="0"/>
              <a:t>)</a:t>
            </a:r>
            <a:r>
              <a:rPr lang="en-US" altLang="en-US" baseline="-25000" smtClean="0"/>
              <a:t>2</a:t>
            </a:r>
            <a:r>
              <a:rPr lang="en-US" altLang="en-US" smtClean="0"/>
              <a:t> is 148.33 g/mol.</a:t>
            </a:r>
          </a:p>
        </p:txBody>
      </p:sp>
    </p:spTree>
    <p:extLst>
      <p:ext uri="{BB962C8B-B14F-4D97-AF65-F5344CB8AC3E}">
        <p14:creationId xmlns:p14="http://schemas.microsoft.com/office/powerpoint/2010/main" val="226098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662</Words>
  <Application>Microsoft Office PowerPoint</Application>
  <PresentationFormat>Widescreen</PresentationFormat>
  <Paragraphs>84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The Mole Concept</vt:lpstr>
      <vt:lpstr>Avogadro’s Number</vt:lpstr>
      <vt:lpstr>The Mole</vt:lpstr>
      <vt:lpstr>How Big Is a Mole?</vt:lpstr>
      <vt:lpstr>Mole Calculations</vt:lpstr>
      <vt:lpstr>Mole Calculations </vt:lpstr>
      <vt:lpstr>PowerPoint Presentation</vt:lpstr>
      <vt:lpstr>Molar Mass</vt:lpstr>
      <vt:lpstr>Calculating Molar Mass</vt:lpstr>
      <vt:lpstr>Mole into g Calculations</vt:lpstr>
      <vt:lpstr>Mass-Mole Calculations</vt:lpstr>
      <vt:lpstr>Mass-Mole Calculations</vt:lpstr>
      <vt:lpstr>Mass-Mole Calculations</vt:lpstr>
    </vt:vector>
  </TitlesOfParts>
  <Company>Gahanna-Jefferson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Mole Concept</dc:title>
  <dc:creator>Rodrigo,Kapila</dc:creator>
  <cp:lastModifiedBy>Rodrigo,Kapila</cp:lastModifiedBy>
  <cp:revision>1</cp:revision>
  <dcterms:created xsi:type="dcterms:W3CDTF">2015-10-22T14:01:51Z</dcterms:created>
  <dcterms:modified xsi:type="dcterms:W3CDTF">2015-10-22T14:02:40Z</dcterms:modified>
</cp:coreProperties>
</file>